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7" r:id="rId4"/>
    <p:sldId id="258" r:id="rId5"/>
    <p:sldId id="259" r:id="rId6"/>
    <p:sldId id="261" r:id="rId7"/>
    <p:sldId id="264" r:id="rId8"/>
    <p:sldId id="265" r:id="rId9"/>
    <p:sldId id="266" r:id="rId10"/>
    <p:sldId id="267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89CA4-DAC1-4DD1-8FE7-A414F6AAC9CE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CAA85-6487-4876-BCA4-0F85D9849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391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2CAA85-6487-4876-BCA4-0F85D98491B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95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garant.ru/405590287/" TargetMode="External"/><Relationship Id="rId2" Type="http://schemas.openxmlformats.org/officeDocument/2006/relationships/hyperlink" Target="https://base.garant.ru/40143392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405590287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sskoe-slovo.ru/catalog/197" TargetMode="External"/><Relationship Id="rId2" Type="http://schemas.openxmlformats.org/officeDocument/2006/relationships/hyperlink" Target="https://russkoe-slovo.ru/catalog/1898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rosv.ru/product/osnovi-bezopasnosti-i-zaschiti-rodini-uchebnoe-posobie-7-klass181178301/" TargetMode="External"/><Relationship Id="rId4" Type="http://schemas.openxmlformats.org/officeDocument/2006/relationships/hyperlink" Target="https://russkoe-slovo.ru/catalog/2033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.edsoo.ru/7f41b59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.edsoo.ru/f5eac8c" TargetMode="External"/><Relationship Id="rId7" Type="http://schemas.openxmlformats.org/officeDocument/2006/relationships/hyperlink" Target="https://m.edsoo.ru/f5ead68" TargetMode="External"/><Relationship Id="rId2" Type="http://schemas.openxmlformats.org/officeDocument/2006/relationships/hyperlink" Target="https://m.edsoo.ru/f5e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.edsoo.ru/f5ead51" TargetMode="External"/><Relationship Id="rId5" Type="http://schemas.openxmlformats.org/officeDocument/2006/relationships/hyperlink" Target="https://m.edsoo.ru/f5eacf" TargetMode="External"/><Relationship Id="rId4" Type="http://schemas.openxmlformats.org/officeDocument/2006/relationships/hyperlink" Target="https://m.edsoo.ru/f5eac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6454AA44-8F9F-ACC4-A153-4E4EBF2EC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10002387" cy="2966542"/>
          </a:xfrm>
        </p:spPr>
        <p:txBody>
          <a:bodyPr>
            <a:normAutofit/>
          </a:bodyPr>
          <a:lstStyle/>
          <a:p>
            <a:pPr algn="just"/>
            <a:r>
              <a:rPr lang="ru-RU" sz="1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                                                            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                                                             </a:t>
            </a:r>
          </a:p>
          <a:p>
            <a:pPr algn="just"/>
            <a:r>
              <a:rPr lang="ru-RU" sz="1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                                                            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lang="ru-RU" sz="1400" b="0" i="0" u="none" strike="noStrike" baseline="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Китчук</a:t>
            </a:r>
            <a:r>
              <a:rPr lang="ru-RU" sz="1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 Юрий Вячеславович,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lang="ru-RU" sz="1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куратор регионального методического актива по ОБЗР, </a:t>
            </a:r>
          </a:p>
          <a:p>
            <a:pPr algn="just"/>
            <a:r>
              <a:rPr lang="ru-RU" sz="1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                                                             учитель основы безопасности и защиты Родины</a:t>
            </a:r>
          </a:p>
          <a:p>
            <a:pPr algn="r"/>
            <a:r>
              <a:rPr lang="ru-RU" sz="1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МАОУ СОШ № 6 г. Туймазы МР ТР, Республики Башкортостан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8CEB1CC-DC55-0821-7690-640303C30A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755009"/>
            <a:ext cx="8911818" cy="2754954"/>
          </a:xfrm>
        </p:spPr>
        <p:txBody>
          <a:bodyPr>
            <a:normAutofit/>
          </a:bodyPr>
          <a:lstStyle/>
          <a:p>
            <a:pPr algn="ctr"/>
            <a:r>
              <a:rPr lang="ru-RU" sz="36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военной подготовки на уроках ОБЗР: </a:t>
            </a:r>
            <a:br>
              <a:rPr lang="ru-RU" sz="36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учебники</a:t>
            </a:r>
            <a:br>
              <a:rPr lang="ru-RU" sz="36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которых не обойтись»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3AEE1C2-B8EF-4345-8091-DD1038813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610" y="662934"/>
            <a:ext cx="1655591" cy="46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063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EC17BF-F6EB-FFEF-B0AD-EBE32E49A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02004"/>
            <a:ext cx="9905999" cy="5489197"/>
          </a:xfrm>
        </p:spPr>
        <p:txBody>
          <a:bodyPr>
            <a:normAutofit fontScale="775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4. Основы безопасности жизнедеятельности: 7-й класс: учебник, 3-е издание, переработанное, 7 класс/ Хренников Б. О., Гололобов Н. В., Льняная Л. И., Маслов М. В.; под ред. Егорова С. Н., Акционерное общество «Издательство «Просвещение» (срок действия – до 25 апреля 2027 года).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5. Основы безопасности жизнедеятельности: 8-й класс: учебник, 3-е издание, переработанное, 8 класс/ Хренников Б. О., Гололобов Н. В., Льняная Л. И., Маслов М. В.; под ред. Егорова С. Н., Акционерное общество «Издательство «Просвещение» (срок действия – до 25 апреля 2027 года).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6. Основы безопасности жизнедеятельности: 9-й класс: учебник, 3-е издание, переработанное, 9 класс/ Хренников Б. О., Гололобов Н. В., Льняная Л. И., Маслов М. В.; под ред. Егорова С. Н., Акционерное общество «Издательство «Просвещение» (срок действия – до 25 апреля 2027 года).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7. Основы безопасности жизнедеятельности, 5-7 классы/ Виноградова Н.Ф., Смирнов Д.В., Сидоренко Л.В. и другие, Общество с ограниченной ответственностью Издательский центр «ВЕНТАНА-ГРАФ»; Акционерное общество «Издательство «Просвещение» (срок действия – до 25 сентября 2025 года).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8. Основы безопасности жизнедеятельности, 8-9 классы/ Виноградова Н.Ф., Смирнов Д.В., Сидоренко Л.В. и другие, Общество с ограниченной ответственностью Издательский центр «ВЕНТАНА-ГРАФ»; Акционерное общество «Издательство «Просвещение» (срок действия – до 25 сентября 2025 года).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9. Основы безопасности жизнедеятельности, 10 класс/ Хренников Б.О., Гололобов Н.В., Льняная Л.И., Маслов М.В.; под ред. Егорова С.Н.,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Акционерное общество «Издательство «Просвещение» (срок действия – до 25 июня 2026 года.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10. Основы безопасности жизнедеятельности, 11 класс/ Хренников Б.О., Гололобов Н.В., Льняная Л.И., Маслов М.В.; под ред. Егорова С.Н., Акционерное общество «Издательство «Просвещение» (срок действия – до 25 июня 2026 года;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11. Основы безопасности жизнедеятельности, 10-11 классы/ Ким С.В., Горский В.А., Общество с ограниченной ответственностью Издательский центр «ВЕНТАНА-ГРАФ»; Акционерное общество «Издательство «Просвещение» (срок действия – до 25 сентября 2025 года).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образовательные организации вправе использовать учебные пособия, выпущенные организациями, входящими перечень, утвержденный приказом Министерства образования и науки Российской Федерации от 9 июня 2016 года № 699.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364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0172CD-B5B2-8317-E3D8-BC49B640F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57681"/>
            <a:ext cx="9905999" cy="463352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</a:t>
            </a:r>
            <a:r>
              <a:rPr lang="ru-RU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ице-премьер РФ, Дмитрий Чернышенко сообщил, что единые учебники по предмету «Основы безопасности и защиты Родины» для учеников 8–11-х классов планируется ввести в 2025/26 учебном году</a:t>
            </a:r>
            <a:endParaRPr lang="ru-RU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829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48B085-2390-5836-9081-ABD531EF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6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учебников, используемых в 2024-2025учебном году </a:t>
            </a:r>
            <a:br>
              <a:rPr lang="ru-RU" sz="16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 уровням и по предметам) </a:t>
            </a:r>
            <a:br>
              <a:rPr lang="ru-RU" sz="16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6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ФПУ*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</a:t>
            </a:r>
            <a:b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42BBB6-2012-DFDA-B7D5-F32CD52AF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2249486"/>
            <a:ext cx="9905998" cy="4257845"/>
          </a:xfrm>
        </p:spPr>
        <p:txBody>
          <a:bodyPr>
            <a:normAutofit fontScale="25000" lnSpcReduction="20000"/>
          </a:bodyPr>
          <a:lstStyle/>
          <a:p>
            <a:pPr algn="ctr">
              <a:spcAft>
                <a:spcPts val="800"/>
              </a:spcAft>
            </a:pPr>
            <a:r>
              <a:rPr lang="ru-RU" sz="6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к пр.№ 176 от 30 августа 2024 года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ru-RU" sz="6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8-9 класс</a:t>
            </a:r>
          </a:p>
          <a:p>
            <a:pPr>
              <a:spcAft>
                <a:spcPts val="800"/>
              </a:spcAft>
            </a:pPr>
            <a:r>
              <a:rPr lang="ru-RU" sz="6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Основы безопасности жизнедеятельности 8 Виноградова Н.Ф., Смирнов Д.В., Сидоренко Л.В. 2.1.2.7.2.2.2 Основы безопасности жизнедеятельности. 8-9 классы – до получения учебника по ОБЗР 2022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ru-RU" sz="6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</a:t>
            </a:r>
          </a:p>
          <a:p>
            <a:pPr>
              <a:spcAft>
                <a:spcPts val="800"/>
              </a:spcAft>
            </a:pPr>
            <a:r>
              <a:rPr lang="ru-RU" sz="6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Основы безопасности жизнедеятельности 10 а, б Хренников Б. О., Гололобов Н. В., Льняная Л. И., Маслов М. В./ Под ред. Егорова С. Н. 1.1.3.7.2.1.1 Основы безопасности жизнедеятельности – до получения учебника по ОБЗР 2023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ru-RU" sz="6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</a:t>
            </a:r>
          </a:p>
          <a:p>
            <a:pPr>
              <a:spcAft>
                <a:spcPts val="800"/>
              </a:spcAft>
            </a:pPr>
            <a:r>
              <a:rPr lang="ru-RU" sz="6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Основы безопасности жизнедеятельности 11 а, б Ким С.В., Горский В.А. 1.1.3.6.3.1.1 Основы безопасности жизнедеятельности. 10-11 классы – до получения учебника по ОБЗР 2021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59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D593EB7-08E5-E729-0A6A-79D7DA45E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68987"/>
              </p:ext>
            </p:extLst>
          </p:nvPr>
        </p:nvGraphicFramePr>
        <p:xfrm>
          <a:off x="479393" y="79900"/>
          <a:ext cx="10999434" cy="6480699"/>
        </p:xfrm>
        <a:graphic>
          <a:graphicData uri="http://schemas.openxmlformats.org/drawingml/2006/table">
            <a:tbl>
              <a:tblPr/>
              <a:tblGrid>
                <a:gridCol w="1933018">
                  <a:extLst>
                    <a:ext uri="{9D8B030D-6E8A-4147-A177-3AD203B41FA5}">
                      <a16:colId xmlns:a16="http://schemas.microsoft.com/office/drawing/2014/main" val="3455853032"/>
                    </a:ext>
                  </a:extLst>
                </a:gridCol>
                <a:gridCol w="2011027">
                  <a:extLst>
                    <a:ext uri="{9D8B030D-6E8A-4147-A177-3AD203B41FA5}">
                      <a16:colId xmlns:a16="http://schemas.microsoft.com/office/drawing/2014/main" val="2087898788"/>
                    </a:ext>
                  </a:extLst>
                </a:gridCol>
                <a:gridCol w="1450918">
                  <a:extLst>
                    <a:ext uri="{9D8B030D-6E8A-4147-A177-3AD203B41FA5}">
                      <a16:colId xmlns:a16="http://schemas.microsoft.com/office/drawing/2014/main" val="3197242180"/>
                    </a:ext>
                  </a:extLst>
                </a:gridCol>
                <a:gridCol w="815816">
                  <a:extLst>
                    <a:ext uri="{9D8B030D-6E8A-4147-A177-3AD203B41FA5}">
                      <a16:colId xmlns:a16="http://schemas.microsoft.com/office/drawing/2014/main" val="4228761793"/>
                    </a:ext>
                  </a:extLst>
                </a:gridCol>
                <a:gridCol w="1303530">
                  <a:extLst>
                    <a:ext uri="{9D8B030D-6E8A-4147-A177-3AD203B41FA5}">
                      <a16:colId xmlns:a16="http://schemas.microsoft.com/office/drawing/2014/main" val="1978724861"/>
                    </a:ext>
                  </a:extLst>
                </a:gridCol>
                <a:gridCol w="1303530">
                  <a:extLst>
                    <a:ext uri="{9D8B030D-6E8A-4147-A177-3AD203B41FA5}">
                      <a16:colId xmlns:a16="http://schemas.microsoft.com/office/drawing/2014/main" val="1342187447"/>
                    </a:ext>
                  </a:extLst>
                </a:gridCol>
                <a:gridCol w="1064108">
                  <a:extLst>
                    <a:ext uri="{9D8B030D-6E8A-4147-A177-3AD203B41FA5}">
                      <a16:colId xmlns:a16="http://schemas.microsoft.com/office/drawing/2014/main" val="2692563750"/>
                    </a:ext>
                  </a:extLst>
                </a:gridCol>
                <a:gridCol w="1117487">
                  <a:extLst>
                    <a:ext uri="{9D8B030D-6E8A-4147-A177-3AD203B41FA5}">
                      <a16:colId xmlns:a16="http://schemas.microsoft.com/office/drawing/2014/main" val="802634716"/>
                    </a:ext>
                  </a:extLst>
                </a:gridCol>
              </a:tblGrid>
              <a:tr h="2272661"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жизнедеятельности: 8 - 9-е классы: учебник: в 2 частях; 3-е издание, переработанное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Рудаков Д.П., Приорова Е.М., Позднякова О.В. и другие; под научной редакцией Шойгу Ю.С. Ч. 2 Куличенко Т.В., Костюк Г.П., Дежурный Л.И. и другие; под научной редакцией Шойгу Ю.С.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8-9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Приказ</a:t>
                      </a: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 287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 dirty="0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От 21 сентября 2022 г. N 858</a:t>
                      </a:r>
                      <a:endParaRPr lang="ru-RU" sz="1400" dirty="0">
                        <a:solidFill>
                          <a:srgbClr val="464C5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22 апреля 2027 года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52695"/>
                  </a:ext>
                </a:extLst>
              </a:tr>
              <a:tr h="1250805"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жизнедеятельности: 7-й класс: учебник; 3-е издание, переработанное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Хренников Б.О., Гололобов Н.В., Льняная Л.И. и другие; под редакцией Егорова С.Н.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 dirty="0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Приказ</a:t>
                      </a: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 287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От 21 сентября 2022 г. N 858</a:t>
                      </a:r>
                      <a:endParaRPr lang="ru-RU" sz="1400">
                        <a:solidFill>
                          <a:srgbClr val="464C5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25 апреля 2027 года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22947"/>
                  </a:ext>
                </a:extLst>
              </a:tr>
              <a:tr h="1250805"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жизнедеятельности: 8-й класс: учебник; 3-е издание, переработанное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Хренников Б.О., Гололобов Н.В., Льняная Л.И. и другие; под редакцией Егорова С.Н.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Приказ</a:t>
                      </a: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 287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 dirty="0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От 21 сентября 2022 г. N 858</a:t>
                      </a:r>
                      <a:endParaRPr lang="ru-RU" sz="1400" dirty="0">
                        <a:solidFill>
                          <a:srgbClr val="464C5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25 апреля 2027 года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509789"/>
                  </a:ext>
                </a:extLst>
              </a:tr>
              <a:tr h="1706428"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жизнедеятельности: 9-й класс: учебник; 3-е издание, переработанное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Хренников Б.О., Гололобов Н.В., Льняная Л.И. и другие; под редакцией Егорова С.Н.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Приказ</a:t>
                      </a: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 287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От 21 сентября 2022 г. N 858</a:t>
                      </a:r>
                      <a:endParaRPr lang="ru-RU" sz="1400">
                        <a:solidFill>
                          <a:srgbClr val="464C5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25 апреля 2027 года</a:t>
                      </a:r>
                    </a:p>
                  </a:txBody>
                  <a:tcPr marL="25657" marR="25657" marT="12829" marB="1282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009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175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4EF8DBD6-87C5-ABB2-4C37-5779D2A537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834188"/>
              </p:ext>
            </p:extLst>
          </p:nvPr>
        </p:nvGraphicFramePr>
        <p:xfrm>
          <a:off x="541538" y="577048"/>
          <a:ext cx="10937291" cy="5548544"/>
        </p:xfrm>
        <a:graphic>
          <a:graphicData uri="http://schemas.openxmlformats.org/drawingml/2006/table">
            <a:tbl>
              <a:tblPr/>
              <a:tblGrid>
                <a:gridCol w="1659160">
                  <a:extLst>
                    <a:ext uri="{9D8B030D-6E8A-4147-A177-3AD203B41FA5}">
                      <a16:colId xmlns:a16="http://schemas.microsoft.com/office/drawing/2014/main" val="3558468356"/>
                    </a:ext>
                  </a:extLst>
                </a:gridCol>
                <a:gridCol w="1659160">
                  <a:extLst>
                    <a:ext uri="{9D8B030D-6E8A-4147-A177-3AD203B41FA5}">
                      <a16:colId xmlns:a16="http://schemas.microsoft.com/office/drawing/2014/main" val="1283416084"/>
                    </a:ext>
                  </a:extLst>
                </a:gridCol>
                <a:gridCol w="1659160">
                  <a:extLst>
                    <a:ext uri="{9D8B030D-6E8A-4147-A177-3AD203B41FA5}">
                      <a16:colId xmlns:a16="http://schemas.microsoft.com/office/drawing/2014/main" val="2990410749"/>
                    </a:ext>
                  </a:extLst>
                </a:gridCol>
                <a:gridCol w="972247">
                  <a:extLst>
                    <a:ext uri="{9D8B030D-6E8A-4147-A177-3AD203B41FA5}">
                      <a16:colId xmlns:a16="http://schemas.microsoft.com/office/drawing/2014/main" val="1830336583"/>
                    </a:ext>
                  </a:extLst>
                </a:gridCol>
                <a:gridCol w="1553482">
                  <a:extLst>
                    <a:ext uri="{9D8B030D-6E8A-4147-A177-3AD203B41FA5}">
                      <a16:colId xmlns:a16="http://schemas.microsoft.com/office/drawing/2014/main" val="2425988030"/>
                    </a:ext>
                  </a:extLst>
                </a:gridCol>
                <a:gridCol w="1268148">
                  <a:extLst>
                    <a:ext uri="{9D8B030D-6E8A-4147-A177-3AD203B41FA5}">
                      <a16:colId xmlns:a16="http://schemas.microsoft.com/office/drawing/2014/main" val="1926422234"/>
                    </a:ext>
                  </a:extLst>
                </a:gridCol>
                <a:gridCol w="2165934">
                  <a:extLst>
                    <a:ext uri="{9D8B030D-6E8A-4147-A177-3AD203B41FA5}">
                      <a16:colId xmlns:a16="http://schemas.microsoft.com/office/drawing/2014/main" val="3748573146"/>
                    </a:ext>
                  </a:extLst>
                </a:gridCol>
              </a:tblGrid>
              <a:tr h="2774272"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жизнедеятельности; базовый уровень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Хренников Б.О., Гололобов Н.В., Льняная Л.И. и другие; под редакцией Егорова С.Н.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 dirty="0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От 21 сентября 2022 г. N 858</a:t>
                      </a:r>
                      <a:endParaRPr lang="ru-RU" sz="1400" dirty="0">
                        <a:solidFill>
                          <a:srgbClr val="464C5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25 июня 2026 года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251804"/>
                  </a:ext>
                </a:extLst>
              </a:tr>
              <a:tr h="2774272"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жизнедеятельности; базовый уровень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Хренников Б.О., Гололобов Н.В., Льняная Л.И. и другие; под редакцией Егорова С.Н.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Акционерное общество "Издательство "Просвещение"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u="none" strike="noStrike">
                          <a:solidFill>
                            <a:srgbClr val="3272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От 21 сентября 2022 г. N 858</a:t>
                      </a:r>
                      <a:endParaRPr lang="ru-RU" sz="1400">
                        <a:solidFill>
                          <a:srgbClr val="464C5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25 июня 2026 года</a:t>
                      </a:r>
                    </a:p>
                  </a:txBody>
                  <a:tcPr marL="64692" marR="64692" marT="32346" marB="3234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976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42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B84C1E-D13A-DE32-93FF-A9B9CC5CF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39697"/>
            <a:ext cx="9662712" cy="5551504"/>
          </a:xfrm>
        </p:spPr>
        <p:txBody>
          <a:bodyPr>
            <a:no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Гололобов Н. В., Маслов М. В.,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Тимошева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Р. М., Черняк И.А. / Под редакцией Р. М.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Тимошева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«Армия России на защите Отечества», книга для учащихся. М.: Просвещение, 2024.</a:t>
            </a:r>
          </a:p>
          <a:p>
            <a:pPr marL="0" indent="0" algn="ctr">
              <a:buNone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может быть использовано для преподавания модуля Nº 2 Федеральной рабочей программы «Основы военной подготовки».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Дежурный Л. И. «Оказание первой помощи. 10-11 классы», учебное пособие. М.: Просвещение, 2024.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ВНИМАНИЕ! В случае использования данного пособия, не забываем, что с 1 сентября 2024 г. вступит в силу новый Порядок оказания первой помощи, утвержденный приказом Минздрава России от 3 мая 2024г. № 220н, а так же осенью планируется выход нового учебного пособия от Минздрава России по первой помощи для лиц, обязанных и (или) имеющих право оказывать первую помощь разработанного на основе нового законодательства, связанного с оказанием первой помощи.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Порядок принят во исполнение ч. 2 ст. 31 323-ФЗ в новой редакции от 14.04.2023 № 135-ФЗ, и заменит действовавший 12 лет приказ Минздравсоцразвития России от 4 мая 2012 г. № 477н "Об утверждении перечня состояний, при которых оказывается первая помощь, и перечня мероприятий по оказанию первой помощи".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 же, в помощь педагогам, издательством "Просвещения" создан раздел "Рекомендации для учителей. Основы безопасности и защиты Родины" </a:t>
            </a:r>
            <a:r>
              <a:rPr lang="ru-RU" sz="1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uchitel.club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fgos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fgos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-... на сайте издательства </a:t>
            </a:r>
            <a:r>
              <a:rPr lang="ru-RU" sz="1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uchitel.club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данном разделе содержатся рекомендации с планированием и дополнительными материалами в соответствии с ФРП по ОБЗР к действующим учебникам издательства "Просвещения", которые можно скачать и использовать в своей работе.</a:t>
            </a:r>
          </a:p>
        </p:txBody>
      </p:sp>
    </p:spTree>
    <p:extLst>
      <p:ext uri="{BB962C8B-B14F-4D97-AF65-F5344CB8AC3E}">
        <p14:creationId xmlns:p14="http://schemas.microsoft.com/office/powerpoint/2010/main" val="3289367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D2DC93-9EE0-F6B2-0583-46618664D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37351"/>
            <a:ext cx="10106596" cy="54538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учебное-методического комплекса </a:t>
            </a:r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https://russkoe-slovo.ru/catalog/1898/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https://russkoe-slovo.ru/catalog/197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https://russkoe-slovo.ru/catalog/2033/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https://prosv.ru/product/osnovi-bezopasnosti-i-zaschiti-rodini-uchebnoe-posobie-7-klass181178301/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66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A486AD11-2B50-8C0E-4D92-281FBE5396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984150"/>
              </p:ext>
            </p:extLst>
          </p:nvPr>
        </p:nvGraphicFramePr>
        <p:xfrm>
          <a:off x="1216241" y="710213"/>
          <a:ext cx="10156054" cy="5293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864">
                  <a:extLst>
                    <a:ext uri="{9D8B030D-6E8A-4147-A177-3AD203B41FA5}">
                      <a16:colId xmlns:a16="http://schemas.microsoft.com/office/drawing/2014/main" val="2911220620"/>
                    </a:ext>
                  </a:extLst>
                </a:gridCol>
                <a:gridCol w="2513835">
                  <a:extLst>
                    <a:ext uri="{9D8B030D-6E8A-4147-A177-3AD203B41FA5}">
                      <a16:colId xmlns:a16="http://schemas.microsoft.com/office/drawing/2014/main" val="3691008198"/>
                    </a:ext>
                  </a:extLst>
                </a:gridCol>
                <a:gridCol w="1540796">
                  <a:extLst>
                    <a:ext uri="{9D8B030D-6E8A-4147-A177-3AD203B41FA5}">
                      <a16:colId xmlns:a16="http://schemas.microsoft.com/office/drawing/2014/main" val="1458971932"/>
                    </a:ext>
                  </a:extLst>
                </a:gridCol>
                <a:gridCol w="1616676">
                  <a:extLst>
                    <a:ext uri="{9D8B030D-6E8A-4147-A177-3AD203B41FA5}">
                      <a16:colId xmlns:a16="http://schemas.microsoft.com/office/drawing/2014/main" val="4275909933"/>
                    </a:ext>
                  </a:extLst>
                </a:gridCol>
                <a:gridCol w="1616676">
                  <a:extLst>
                    <a:ext uri="{9D8B030D-6E8A-4147-A177-3AD203B41FA5}">
                      <a16:colId xmlns:a16="http://schemas.microsoft.com/office/drawing/2014/main" val="4162233464"/>
                    </a:ext>
                  </a:extLst>
                </a:gridCol>
                <a:gridCol w="2419207">
                  <a:extLst>
                    <a:ext uri="{9D8B030D-6E8A-4147-A177-3AD203B41FA5}">
                      <a16:colId xmlns:a16="http://schemas.microsoft.com/office/drawing/2014/main" val="1256749492"/>
                    </a:ext>
                  </a:extLst>
                </a:gridCol>
              </a:tblGrid>
              <a:tr h="221737">
                <a:tc rowSpan="2"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 rowSpan="2"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разделов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Электронные (цифровые) образовательные ресурсы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extLst>
                  <a:ext uri="{0D108BD9-81ED-4DB2-BD59-A6C34878D82A}">
                    <a16:rowId xmlns:a16="http://schemas.microsoft.com/office/drawing/2014/main" val="534017133"/>
                  </a:ext>
                </a:extLst>
              </a:tr>
              <a:tr h="956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Контрольные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работы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591913"/>
                  </a:ext>
                </a:extLst>
              </a:tr>
              <a:tr h="596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 "Безопасность в природной среде"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</a:t>
                      </a:r>
                      <a:r>
                        <a:rPr lang="ru-RU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://</a:t>
                      </a:r>
                      <a:r>
                        <a:rPr lang="en-US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</a:t>
                      </a:r>
                      <a:r>
                        <a:rPr lang="ru-RU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edsoo</a:t>
                      </a:r>
                      <a:r>
                        <a:rPr lang="ru-RU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ru</a:t>
                      </a:r>
                      <a:r>
                        <a:rPr lang="ru-RU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/7</a:t>
                      </a:r>
                      <a:r>
                        <a:rPr lang="en-US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</a:t>
                      </a:r>
                      <a:r>
                        <a:rPr lang="ru-RU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41</a:t>
                      </a:r>
                      <a:r>
                        <a:rPr lang="en-US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</a:t>
                      </a:r>
                      <a:r>
                        <a:rPr lang="ru-RU" sz="14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590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extLst>
                  <a:ext uri="{0D108BD9-81ED-4DB2-BD59-A6C34878D82A}">
                    <a16:rowId xmlns:a16="http://schemas.microsoft.com/office/drawing/2014/main" val="797653291"/>
                  </a:ext>
                </a:extLst>
              </a:tr>
              <a:tr h="833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 "Основы медицинских знаний. Оказание первой помощи"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://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edsoo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ru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/7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41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590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extLst>
                  <a:ext uri="{0D108BD9-81ED-4DB2-BD59-A6C34878D82A}">
                    <a16:rowId xmlns:a16="http://schemas.microsoft.com/office/drawing/2014/main" val="1996721091"/>
                  </a:ext>
                </a:extLst>
              </a:tr>
              <a:tr h="596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 "Безопасность в социуме"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://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edsoo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ru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/7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41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590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extLst>
                  <a:ext uri="{0D108BD9-81ED-4DB2-BD59-A6C34878D82A}">
                    <a16:rowId xmlns:a16="http://schemas.microsoft.com/office/drawing/2014/main" val="3750263072"/>
                  </a:ext>
                </a:extLst>
              </a:tr>
              <a:tr h="629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 "Безопасность в информационном пространстве"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://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edsoo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ru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/7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41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590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extLst>
                  <a:ext uri="{0D108BD9-81ED-4DB2-BD59-A6C34878D82A}">
                    <a16:rowId xmlns:a16="http://schemas.microsoft.com/office/drawing/2014/main" val="4138961848"/>
                  </a:ext>
                </a:extLst>
              </a:tr>
              <a:tr h="833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 "Основы противодействия экстремизму и терроризму"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://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edsoo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.</a:t>
                      </a:r>
                      <a:r>
                        <a:rPr lang="en-US" sz="1400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ru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/7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41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</a:t>
                      </a:r>
                      <a:r>
                        <a:rPr lang="ru-RU" sz="14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590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extLst>
                  <a:ext uri="{0D108BD9-81ED-4DB2-BD59-A6C34878D82A}">
                    <a16:rowId xmlns:a16="http://schemas.microsoft.com/office/drawing/2014/main" val="4278653410"/>
                  </a:ext>
                </a:extLst>
              </a:tr>
              <a:tr h="425565">
                <a:tc gridSpan="2"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ЧАСОВ ПО ПРОГРАММЕ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 </a:t>
                      </a:r>
                      <a:endParaRPr lang="ru-RU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1" marR="46528" marT="21541" marB="0" anchor="ctr"/>
                </a:tc>
                <a:extLst>
                  <a:ext uri="{0D108BD9-81ED-4DB2-BD59-A6C34878D82A}">
                    <a16:rowId xmlns:a16="http://schemas.microsoft.com/office/drawing/2014/main" val="2990249531"/>
                  </a:ext>
                </a:extLst>
              </a:tr>
            </a:tbl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7565B29-52EB-F789-1C39-450BE09E7ECB}"/>
              </a:ext>
            </a:extLst>
          </p:cNvPr>
          <p:cNvSpPr/>
          <p:nvPr/>
        </p:nvSpPr>
        <p:spPr>
          <a:xfrm>
            <a:off x="2438400" y="243281"/>
            <a:ext cx="7315200" cy="3607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обозначения ссылки на материалы урока  в рабочей программе</a:t>
            </a:r>
          </a:p>
        </p:txBody>
      </p:sp>
    </p:spTree>
    <p:extLst>
      <p:ext uri="{BB962C8B-B14F-4D97-AF65-F5344CB8AC3E}">
        <p14:creationId xmlns:p14="http://schemas.microsoft.com/office/powerpoint/2010/main" val="106474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0C13E1B-3908-014C-4FBE-9564AE645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132650"/>
              </p:ext>
            </p:extLst>
          </p:nvPr>
        </p:nvGraphicFramePr>
        <p:xfrm>
          <a:off x="1048625" y="310393"/>
          <a:ext cx="10167457" cy="6225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4255">
                  <a:extLst>
                    <a:ext uri="{9D8B030D-6E8A-4147-A177-3AD203B41FA5}">
                      <a16:colId xmlns:a16="http://schemas.microsoft.com/office/drawing/2014/main" val="134722122"/>
                    </a:ext>
                  </a:extLst>
                </a:gridCol>
                <a:gridCol w="4569389">
                  <a:extLst>
                    <a:ext uri="{9D8B030D-6E8A-4147-A177-3AD203B41FA5}">
                      <a16:colId xmlns:a16="http://schemas.microsoft.com/office/drawing/2014/main" val="2877341606"/>
                    </a:ext>
                  </a:extLst>
                </a:gridCol>
                <a:gridCol w="1373126">
                  <a:extLst>
                    <a:ext uri="{9D8B030D-6E8A-4147-A177-3AD203B41FA5}">
                      <a16:colId xmlns:a16="http://schemas.microsoft.com/office/drawing/2014/main" val="3402121002"/>
                    </a:ext>
                  </a:extLst>
                </a:gridCol>
                <a:gridCol w="3270687">
                  <a:extLst>
                    <a:ext uri="{9D8B030D-6E8A-4147-A177-3AD203B41FA5}">
                      <a16:colId xmlns:a16="http://schemas.microsoft.com/office/drawing/2014/main" val="950249886"/>
                    </a:ext>
                  </a:extLst>
                </a:gridCol>
              </a:tblGrid>
              <a:tr h="838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поведения в опасных и чрезвычайных ситуациях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://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m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edsoo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ru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f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5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eac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extLst>
                  <a:ext uri="{0D108BD9-81ED-4DB2-BD59-A6C34878D82A}">
                    <a16:rowId xmlns:a16="http://schemas.microsoft.com/office/drawing/2014/main" val="2300670168"/>
                  </a:ext>
                </a:extLst>
              </a:tr>
              <a:tr h="838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опасности в быту. Предупреждение бытовых отравлений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://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m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edsoo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ru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f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5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eac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c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extLst>
                  <a:ext uri="{0D108BD9-81ED-4DB2-BD59-A6C34878D82A}">
                    <a16:rowId xmlns:a16="http://schemas.microsoft.com/office/drawing/2014/main" val="2059557201"/>
                  </a:ext>
                </a:extLst>
              </a:tr>
              <a:tr h="713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Предупреждение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бытовых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травм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://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m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edsoo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ru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f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5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eac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c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extLst>
                  <a:ext uri="{0D108BD9-81ED-4DB2-BD59-A6C34878D82A}">
                    <a16:rowId xmlns:a16="http://schemas.microsoft.com/office/drawing/2014/main" val="4264248377"/>
                  </a:ext>
                </a:extLst>
              </a:tr>
              <a:tr h="838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Безопасная эксплуатация бытовых приборов и мест общего пользования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://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m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edsoo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ru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f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5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eacdf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extLst>
                  <a:ext uri="{0D108BD9-81ED-4DB2-BD59-A6C34878D82A}">
                    <a16:rowId xmlns:a16="http://schemas.microsoft.com/office/drawing/2014/main" val="4040267108"/>
                  </a:ext>
                </a:extLst>
              </a:tr>
              <a:tr h="838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Пожарная безопасность в быту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https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://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m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edsoo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ru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f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5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eacf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extLst>
                  <a:ext uri="{0D108BD9-81ED-4DB2-BD59-A6C34878D82A}">
                    <a16:rowId xmlns:a16="http://schemas.microsoft.com/office/drawing/2014/main" val="2800414878"/>
                  </a:ext>
                </a:extLst>
              </a:tr>
              <a:tr h="446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Предупреждение ситуаций криминального характера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extLst>
                  <a:ext uri="{0D108BD9-81ED-4DB2-BD59-A6C34878D82A}">
                    <a16:rowId xmlns:a16="http://schemas.microsoft.com/office/drawing/2014/main" val="3477719652"/>
                  </a:ext>
                </a:extLst>
              </a:tr>
              <a:tr h="873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Безопасные действия при авариях на коммунальных системах жизнеобеспечения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https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://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m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edsoo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ru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f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5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ead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51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extLst>
                  <a:ext uri="{0D108BD9-81ED-4DB2-BD59-A6C34878D82A}">
                    <a16:rowId xmlns:a16="http://schemas.microsoft.com/office/drawing/2014/main" val="2907024224"/>
                  </a:ext>
                </a:extLst>
              </a:tr>
              <a:tr h="838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дорожного движения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Библиотека ЦОК 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https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://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m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edsoo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.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ru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/</a:t>
                      </a:r>
                      <a:r>
                        <a:rPr lang="en-US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f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5</a:t>
                      </a:r>
                      <a:r>
                        <a:rPr lang="en-US" sz="1400" b="1" u="sng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ead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68</a:t>
                      </a:r>
                      <a:r>
                        <a:rPr lang="ru-RU" sz="1400" b="1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8580" marT="31750" marB="0" anchor="ctr"/>
                </a:tc>
                <a:extLst>
                  <a:ext uri="{0D108BD9-81ED-4DB2-BD59-A6C34878D82A}">
                    <a16:rowId xmlns:a16="http://schemas.microsoft.com/office/drawing/2014/main" val="2476038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818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E616EF1-96E5-0B4E-9C4D-76135D32E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02004"/>
            <a:ext cx="9965612" cy="54891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Основные формы организации информирования учителей о представленных изменениях </a:t>
            </a:r>
            <a:endParaRPr lang="ru-RU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Информация о реализации ФРП ОБЗР представлена на сайте ИСРО https://edsoo.ru/: </a:t>
            </a:r>
          </a:p>
          <a:p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Нормативные документы https://edsoo.ru/normativnye-dokumenty/ </a:t>
            </a:r>
          </a:p>
          <a:p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Поурочное планирование в конструкторе рабочих программ https://edsoo.ru/konstruktor-rabochih-programm/ </a:t>
            </a:r>
          </a:p>
          <a:p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Методические семинары https://edsoo.ru/metodicheskie-seminary/ </a:t>
            </a:r>
          </a:p>
          <a:p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Методические материалы по учебному предмету ОБЗР https://edsoo.ru/mr-obzh/ </a:t>
            </a:r>
          </a:p>
          <a:p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Горячая линия https://edsoo.ru/goryachaya-liniya-po-voprosam-vvedeniya-ob/ </a:t>
            </a:r>
          </a:p>
          <a:p>
            <a:pPr algn="ctr">
              <a:lnSpc>
                <a:spcPct val="100000"/>
              </a:lnSpc>
            </a:pPr>
            <a:r>
              <a:rPr lang="ru-RU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Информационные ресурсы </a:t>
            </a:r>
            <a:endParaRPr lang="ru-RU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Основы безопасности жизнедеятельности: 8-9-е классы: учебник: в 2 частях; 3-е издание, переработанное, 8-9 классы/ Ч.1 Рудаков Д. П., Приорова Е. М., Позднякова О. В. и другие; под науч. ред. Шойгу Ю.С. Ч.2 Куличенко Т. В., Костюк Г. П., Дежурный Л. И. и другие; под науч. ред. Шойгу Ю. С., Акционерное общество «Издательство «Просвещение» (срок действия – до 22 апреля 2027 года). </a:t>
            </a:r>
          </a:p>
          <a:p>
            <a:pPr>
              <a:lnSpc>
                <a:spcPct val="100000"/>
              </a:lnSpc>
            </a:pPr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Основы безопасности жизнедеятельности: 5-й класс: учебник, 3-е издание, переработанное, 5 класс/ Хренников Б. О., Гололобов Н. В., Льняная Л. И., Маслов М. В.; под ред. Егорова С. Н., Акционерное общество «Издательство «Просвещение» (срок действия – до 25 апреля 2027 года). </a:t>
            </a:r>
          </a:p>
          <a:p>
            <a:pPr>
              <a:lnSpc>
                <a:spcPct val="100000"/>
              </a:lnSpc>
            </a:pPr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Основы безопасности жизнедеятельности: 6-й класс: учебник, 3-е издание, переработанное, 6 класс/ Хренников Б. О., Гололобов Н. В., Льняная Л. И., Маслов М. В.; под ред. Егорова С. Н., Акционерное общество «Издательство «Просвещение» (срок действия – до 25 апреля 2027 года). </a:t>
            </a:r>
          </a:p>
        </p:txBody>
      </p:sp>
    </p:spTree>
    <p:extLst>
      <p:ext uri="{BB962C8B-B14F-4D97-AF65-F5344CB8AC3E}">
        <p14:creationId xmlns:p14="http://schemas.microsoft.com/office/powerpoint/2010/main" val="3049154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55</TotalTime>
  <Words>2188</Words>
  <Application>Microsoft Office PowerPoint</Application>
  <PresentationFormat>Широкоэкранный</PresentationFormat>
  <Paragraphs>183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Контур</vt:lpstr>
      <vt:lpstr>«Основы военной подготовки на уроках ОБЗР:  учебники без которых не обойтись»</vt:lpstr>
      <vt:lpstr> Список учебников, используемых в 2024-2025учебном году  (по уровням и по предметам)   ФПУ*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Yura</dc:creator>
  <cp:lastModifiedBy>Yura</cp:lastModifiedBy>
  <cp:revision>3</cp:revision>
  <dcterms:created xsi:type="dcterms:W3CDTF">2025-01-21T15:55:39Z</dcterms:created>
  <dcterms:modified xsi:type="dcterms:W3CDTF">2025-01-21T16:58:22Z</dcterms:modified>
</cp:coreProperties>
</file>